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921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148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57521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13662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5500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4599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95902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8663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1892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901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6904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1399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263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9979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5640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595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513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5875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F07C6EF-BC6F-4015-9B9F-23E7F1C07479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6FAF3C0-05DA-4CB0-B0D1-C4014C069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6381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846" r:id="rId14"/>
    <p:sldLayoutId id="2147483847" r:id="rId15"/>
    <p:sldLayoutId id="2147483848" r:id="rId16"/>
    <p:sldLayoutId id="2147483849" r:id="rId17"/>
    <p:sldLayoutId id="2147483850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WAI/standards-guidelines/wcag/" TargetMode="External"/><Relationship Id="rId3" Type="http://schemas.openxmlformats.org/officeDocument/2006/relationships/hyperlink" Target="https://developer.mozilla.org/en-US/docs/Web/CSS" TargetMode="External"/><Relationship Id="rId7" Type="http://schemas.openxmlformats.org/officeDocument/2006/relationships/hyperlink" Target="https://www.nngroup.com/articles/usability-101-introduction-to-usability/" TargetMode="External"/><Relationship Id="rId2" Type="http://schemas.openxmlformats.org/officeDocument/2006/relationships/hyperlink" Target="https://developer.mozilla.org/en-US/docs/Web/HTML" TargetMode="Externa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bbc.com/news" TargetMode="External"/><Relationship Id="rId5" Type="http://schemas.openxmlformats.org/officeDocument/2006/relationships/hyperlink" Target="https://newsapi.org/docs" TargetMode="External"/><Relationship Id="rId4" Type="http://schemas.openxmlformats.org/officeDocument/2006/relationships/hyperlink" Target="https://developer.mozilla.org/en-US/docs/Web/JavaScript" TargetMode="External"/><Relationship Id="rId9" Type="http://schemas.openxmlformats.org/officeDocument/2006/relationships/hyperlink" Target="https://developers.google.com/speed/pagespeed/insight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CB85E-0C00-408F-464C-BB7E1F428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96166"/>
            <a:ext cx="9144000" cy="1244565"/>
          </a:xfrm>
        </p:spPr>
        <p:txBody>
          <a:bodyPr>
            <a:normAutofit fontScale="90000"/>
          </a:bodyPr>
          <a:lstStyle/>
          <a:p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MINOR PROJECT</a:t>
            </a:r>
            <a:b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0947A42-C40A-7841-6151-F3022EE3437F}"/>
              </a:ext>
            </a:extLst>
          </p:cNvPr>
          <p:cNvSpPr txBox="1">
            <a:spLocks/>
          </p:cNvSpPr>
          <p:nvPr/>
        </p:nvSpPr>
        <p:spPr>
          <a:xfrm>
            <a:off x="3933825" y="2343150"/>
            <a:ext cx="4324350" cy="21717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TITLE:</a:t>
            </a:r>
          </a:p>
          <a:p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IN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WhiteRose</a:t>
            </a:r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(News Website)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CC2A29-27B6-1C2E-3810-F5EB4F074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13" y="2877562"/>
            <a:ext cx="3103562" cy="1637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2788"/>
              </a:lnSpc>
              <a:spcBef>
                <a:spcPts val="3775"/>
              </a:spcBef>
            </a:pPr>
            <a:r>
              <a:rPr lang="en-US" altLang="en-US" sz="1600" i="1" u="sng" dirty="0">
                <a:latin typeface="Times New Roman" panose="02020603050405020304" pitchFamily="18" charset="0"/>
              </a:rPr>
              <a:t>Submitted by:</a:t>
            </a:r>
          </a:p>
          <a:p>
            <a:pPr lvl="1">
              <a:lnSpc>
                <a:spcPts val="2788"/>
              </a:lnSpc>
            </a:pPr>
            <a:r>
              <a:rPr lang="en-US" altLang="en-US" sz="1600" i="1" dirty="0">
                <a:latin typeface="Times New Roman" panose="02020603050405020304" pitchFamily="18" charset="0"/>
              </a:rPr>
              <a:t>TUSHAR BHATT,</a:t>
            </a:r>
          </a:p>
          <a:p>
            <a:pPr lvl="1">
              <a:lnSpc>
                <a:spcPts val="2788"/>
              </a:lnSpc>
            </a:pPr>
            <a:r>
              <a:rPr lang="en-US" altLang="en-US" sz="1600" i="1" dirty="0">
                <a:latin typeface="Times New Roman" panose="02020603050405020304" pitchFamily="18" charset="0"/>
              </a:rPr>
              <a:t>KARTIK VERMA,</a:t>
            </a:r>
          </a:p>
          <a:p>
            <a:pPr lvl="1">
              <a:lnSpc>
                <a:spcPts val="2788"/>
              </a:lnSpc>
            </a:pPr>
            <a:r>
              <a:rPr lang="en-US" altLang="en-US" sz="1600" i="1" dirty="0">
                <a:latin typeface="Times New Roman" panose="02020603050405020304" pitchFamily="18" charset="0"/>
              </a:rPr>
              <a:t>KAVYA SINGH NAGI.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BF12BF-82DB-CC2A-0192-97AEA7607B43}"/>
              </a:ext>
            </a:extLst>
          </p:cNvPr>
          <p:cNvSpPr txBox="1"/>
          <p:nvPr/>
        </p:nvSpPr>
        <p:spPr>
          <a:xfrm>
            <a:off x="2076450" y="6267450"/>
            <a:ext cx="78676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INSTITUTE: </a:t>
            </a: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NANHI PARI SEEMANT ENGINEERING INSTITUTE PITHORAGARH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DB4695-916D-866E-1055-0DE2EF59B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187" y="2040731"/>
            <a:ext cx="2667000" cy="28128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25AAC0-238E-39E3-40AF-43E671578156}"/>
              </a:ext>
            </a:extLst>
          </p:cNvPr>
          <p:cNvSpPr txBox="1"/>
          <p:nvPr/>
        </p:nvSpPr>
        <p:spPr>
          <a:xfrm>
            <a:off x="4234817" y="4853583"/>
            <a:ext cx="37223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1800" i="1" dirty="0">
                <a:latin typeface="Times New Roman" panose="02020603050405020304" pitchFamily="18" charset="0"/>
              </a:rPr>
              <a:t>(From CSE DEPARTMENT 3</a:t>
            </a:r>
            <a:r>
              <a:rPr lang="en-US" altLang="en-US" sz="1800" i="1" baseline="30000" dirty="0">
                <a:latin typeface="Times New Roman" panose="02020603050405020304" pitchFamily="18" charset="0"/>
              </a:rPr>
              <a:t>rd</a:t>
            </a:r>
            <a:r>
              <a:rPr lang="en-US" altLang="en-US" sz="1800" i="1" dirty="0">
                <a:latin typeface="Times New Roman" panose="02020603050405020304" pitchFamily="18" charset="0"/>
              </a:rPr>
              <a:t> YEAR)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5248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058BE4E2-F964-1545-C363-3EAD3F969D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2275" y="1882775"/>
            <a:ext cx="6686549" cy="431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ts val="1963"/>
              </a:lnSpc>
              <a:spcBef>
                <a:spcPts val="4200"/>
              </a:spcBef>
            </a:pPr>
            <a:r>
              <a:rPr lang="en-US" altLang="en-US" sz="1600" i="1" dirty="0">
                <a:latin typeface="Times New Roman" panose="02020603050405020304" pitchFamily="18" charset="0"/>
              </a:rPr>
              <a:t>"Step into the dynamic world of information with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, your gateway to the latest, most compelling news stories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curatedfrom</a:t>
            </a:r>
            <a:r>
              <a:rPr lang="en-US" altLang="en-US" sz="1600" i="1" dirty="0">
                <a:latin typeface="Times New Roman" panose="02020603050405020304" pitchFamily="18" charset="0"/>
              </a:rPr>
              <a:t> the esteemed BBC network. Crafted as a culmination of ingenuity and technological finesse for a minor project,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seamlessly integrates HTML, CSS, and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Javascript</a:t>
            </a:r>
            <a:r>
              <a:rPr lang="en-US" altLang="en-US" sz="1600" i="1" dirty="0">
                <a:latin typeface="Times New Roman" panose="02020603050405020304" pitchFamily="18" charset="0"/>
              </a:rPr>
              <a:t> to deliver an immersive user experience. Harnessing the power of the News API,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offers real-time updates, ensuring you stay ahead in a fast-paced world.</a:t>
            </a:r>
          </a:p>
          <a:p>
            <a:pPr eaLnBrk="1" hangingPunct="1">
              <a:lnSpc>
                <a:spcPts val="1963"/>
              </a:lnSpc>
            </a:pPr>
            <a:r>
              <a:rPr lang="en-US" altLang="en-US" sz="1600" i="1" dirty="0">
                <a:latin typeface="Times New Roman" panose="02020603050405020304" pitchFamily="18" charset="0"/>
              </a:rPr>
              <a:t>With a sleek interface and intuitive functionalities, including a versatile search bar,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empowers users to explore a plethora of topics, from global affairs to niche interests, all at their fingertips. Join us on a journey where every click unveils a new narrative, every scroll ignites curiosity, and every visit promises enlightenment. Welcome to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, where information meets innovation."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3AA7914-0224-2815-770E-75E64AE3A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2337" y="812800"/>
            <a:ext cx="2727325" cy="83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Aft>
                <a:spcPts val="4200"/>
              </a:spcAft>
            </a:pPr>
            <a:r>
              <a:rPr lang="en-US" altLang="en-US" sz="4800" b="1" u="sng" dirty="0">
                <a:latin typeface="Times New Roman" panose="02020603050405020304" pitchFamily="18" charset="0"/>
              </a:rPr>
              <a:t>ABSTRACT</a:t>
            </a:r>
          </a:p>
        </p:txBody>
      </p:sp>
    </p:spTree>
    <p:extLst>
      <p:ext uri="{BB962C8B-B14F-4D97-AF65-F5344CB8AC3E}">
        <p14:creationId xmlns:p14="http://schemas.microsoft.com/office/powerpoint/2010/main" val="344937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18CADAF-DA87-3E6B-01D8-A03123A438AD}"/>
              </a:ext>
            </a:extLst>
          </p:cNvPr>
          <p:cNvSpPr txBox="1"/>
          <p:nvPr/>
        </p:nvSpPr>
        <p:spPr>
          <a:xfrm>
            <a:off x="3543057" y="323850"/>
            <a:ext cx="51058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4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ECE2F3C-170B-7DA7-14F8-3E5EFC2887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819" y="1447373"/>
            <a:ext cx="5105885" cy="256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 eaLnBrk="1" hangingPunct="1">
              <a:lnSpc>
                <a:spcPts val="1963"/>
              </a:lnSpc>
              <a:spcBef>
                <a:spcPts val="4200"/>
              </a:spcBef>
              <a:spcAft>
                <a:spcPts val="2313"/>
              </a:spcAft>
              <a:buFont typeface="Arial" panose="020B0604020202020204" pitchFamily="34" charset="0"/>
              <a:buChar char="•"/>
            </a:pPr>
            <a:r>
              <a:rPr lang="en-US" altLang="en-US" sz="1600" i="1" dirty="0">
                <a:latin typeface="Times New Roman" panose="02020603050405020304" pitchFamily="18" charset="0"/>
              </a:rPr>
              <a:t>Welcome to the digital realm of innovation and information dissemination - where creativity meets technology to redefine the way we engage with news. This introduction serves as your exclusive invitation to explore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, a captivating news website meticulously crafted as part of a minor project endeavor. Developed utilizing the dynamic trio of HTML, CSS, and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Javascript</a:t>
            </a:r>
            <a:r>
              <a:rPr lang="en-US" altLang="en-US" sz="1600" i="1" dirty="0">
                <a:latin typeface="Times New Roman" panose="02020603050405020304" pitchFamily="18" charset="0"/>
              </a:rPr>
              <a:t>,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stands as a testament to the power of modern web development tools in shaping user experiences.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D0DB522-D69D-C4FF-97C1-9C0461A47C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145" y="4317147"/>
            <a:ext cx="5172559" cy="2217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 eaLnBrk="1" hangingPunct="1">
              <a:lnSpc>
                <a:spcPts val="1963"/>
              </a:lnSpc>
              <a:spcBef>
                <a:spcPts val="2313"/>
              </a:spcBef>
              <a:spcAft>
                <a:spcPts val="2313"/>
              </a:spcAft>
              <a:buFont typeface="Arial" panose="020B0604020202020204" pitchFamily="34" charset="0"/>
              <a:buChar char="•"/>
            </a:pPr>
            <a:r>
              <a:rPr lang="en-US" altLang="en-US" sz="1600" i="1" dirty="0">
                <a:latin typeface="Times New Roman" panose="02020603050405020304" pitchFamily="18" charset="0"/>
              </a:rPr>
              <a:t>At the heart of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lies a commitment to delivering real-time, curated news content sourced directly from the esteemed BBC network. Through seamless integration with the News API, users are empowered with up-to-the-minute updates on global events, trends, and stories that matter. But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isn't just about information consumption - it's about empowerment and exploration.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401570BF-E133-D70D-EFF7-54A450F8D5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9298" y="1437421"/>
            <a:ext cx="4687887" cy="1735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 eaLnBrk="1" hangingPunct="1">
              <a:lnSpc>
                <a:spcPts val="1963"/>
              </a:lnSpc>
              <a:spcBef>
                <a:spcPts val="2313"/>
              </a:spcBef>
              <a:spcAft>
                <a:spcPts val="2313"/>
              </a:spcAft>
              <a:buFont typeface="Arial" panose="020B0604020202020204" pitchFamily="34" charset="0"/>
              <a:buChar char="•"/>
            </a:pPr>
            <a:r>
              <a:rPr lang="en-US" altLang="en-US" sz="1600" i="1" dirty="0">
                <a:latin typeface="Times New Roman" panose="02020603050405020304" pitchFamily="18" charset="0"/>
              </a:rPr>
              <a:t>With a user-friendly interface designed to captivate and inspire,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beckons users to embark on a journey of discovery. Equipped with a robust search bar feature, individuals can effortlessly navigate through a vast sea of news topics, tailored to their interests and preferences. Whether it's delving into breaking news headlines or exploring niche subjects,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ensures that every visit is an enriching and immersive experience.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EEF41C45-9615-9272-C8C4-88F24C8039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9298" y="4309944"/>
            <a:ext cx="4687887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 eaLnBrk="1" hangingPunct="1">
              <a:lnSpc>
                <a:spcPts val="1988"/>
              </a:lnSpc>
              <a:spcBef>
                <a:spcPts val="2313"/>
              </a:spcBef>
              <a:buFont typeface="Arial" panose="020B0604020202020204" pitchFamily="34" charset="0"/>
              <a:buChar char="•"/>
            </a:pPr>
            <a:r>
              <a:rPr lang="en-US" altLang="en-US" sz="1600" i="1" dirty="0">
                <a:latin typeface="Times New Roman" panose="02020603050405020304" pitchFamily="18" charset="0"/>
              </a:rPr>
              <a:t>Join us as we delve deeper into the intricacies of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, where innovation, technology, and the pursuit of knowledge converge to shape the future of news consumption.</a:t>
            </a:r>
          </a:p>
        </p:txBody>
      </p:sp>
    </p:spTree>
    <p:extLst>
      <p:ext uri="{BB962C8B-B14F-4D97-AF65-F5344CB8AC3E}">
        <p14:creationId xmlns:p14="http://schemas.microsoft.com/office/powerpoint/2010/main" val="3597181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bcde1">
            <a:hlinkClick r:id="" action="ppaction://media"/>
            <a:extLst>
              <a:ext uri="{FF2B5EF4-FFF2-40B4-BE49-F238E27FC236}">
                <a16:creationId xmlns:a16="http://schemas.microsoft.com/office/drawing/2014/main" id="{B8E3C3D5-B60A-CB79-4C21-EB15955468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426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9BD6296-B5F4-CFFC-C7DF-C19B4DFB7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33374"/>
            <a:ext cx="1036320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rmAutofit fontScale="9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Aft>
                <a:spcPts val="2313"/>
              </a:spcAft>
            </a:pPr>
            <a:r>
              <a:rPr lang="en-US" altLang="en-US" sz="4800" b="1" u="sng" dirty="0">
                <a:latin typeface="Times New Roman" panose="02020603050405020304" pitchFamily="18" charset="0"/>
              </a:rPr>
              <a:t>REQUIREMENT ANALYSIS AND SYSTEM SPECIFICATION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CA8890-44BA-7D44-3467-BF3081CD24F1}"/>
              </a:ext>
            </a:extLst>
          </p:cNvPr>
          <p:cNvSpPr/>
          <p:nvPr/>
        </p:nvSpPr>
        <p:spPr>
          <a:xfrm>
            <a:off x="914399" y="1952625"/>
            <a:ext cx="10363199" cy="4457700"/>
          </a:xfrm>
          <a:prstGeom prst="rect">
            <a:avLst/>
          </a:prstGeom>
        </p:spPr>
        <p:txBody>
          <a:bodyPr lIns="0" tIns="0" rIns="0" bIns="0"/>
          <a:lstStyle/>
          <a:p>
            <a:pPr algn="just" eaLnBrk="1" fontAlgn="auto" hangingPunct="1">
              <a:spcBef>
                <a:spcPts val="2310"/>
              </a:spcBef>
              <a:spcAft>
                <a:spcPts val="1050"/>
              </a:spcAft>
              <a:defRPr/>
            </a:pPr>
            <a:r>
              <a:rPr lang="en-US" sz="1600" i="1" dirty="0">
                <a:latin typeface="Times New Roman"/>
              </a:rPr>
              <a:t>1.    Project Objectives</a:t>
            </a:r>
          </a:p>
          <a:p>
            <a:pPr marL="473456" indent="-228600" eaLnBrk="1" fontAlgn="auto" hangingPunct="1">
              <a:lnSpc>
                <a:spcPts val="1992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i="1" dirty="0">
                <a:latin typeface="Times New Roman"/>
              </a:rPr>
              <a:t>•    The primary objective of </a:t>
            </a:r>
            <a:r>
              <a:rPr lang="en-US" sz="1600" i="1" dirty="0" err="1">
                <a:latin typeface="Times New Roman"/>
              </a:rPr>
              <a:t>WhiteRose</a:t>
            </a:r>
            <a:r>
              <a:rPr lang="en-US" sz="1600" i="1" dirty="0">
                <a:latin typeface="Times New Roman"/>
              </a:rPr>
              <a:t> is to create a user-friendly platform for accessing live BBC news updates seamlessly.</a:t>
            </a:r>
          </a:p>
          <a:p>
            <a:pPr marL="473456" indent="-228600" eaLnBrk="1" fontAlgn="auto" hangingPunct="1">
              <a:lnSpc>
                <a:spcPts val="1968"/>
              </a:lnSpc>
              <a:spcBef>
                <a:spcPts val="0"/>
              </a:spcBef>
              <a:spcAft>
                <a:spcPts val="2310"/>
              </a:spcAft>
              <a:defRPr/>
            </a:pPr>
            <a:r>
              <a:rPr lang="en-US" sz="1600" i="1" dirty="0">
                <a:latin typeface="Times New Roman"/>
              </a:rPr>
              <a:t>•    Target Audience: General users seeking reliable and up-to-date news information from diverse domains.</a:t>
            </a:r>
          </a:p>
          <a:p>
            <a:pPr algn="just" eaLnBrk="1" fontAlgn="auto" hangingPunct="1">
              <a:spcBef>
                <a:spcPts val="0"/>
              </a:spcBef>
              <a:spcAft>
                <a:spcPts val="1050"/>
              </a:spcAft>
              <a:defRPr/>
            </a:pPr>
            <a:r>
              <a:rPr lang="en-US" sz="1600" i="1" dirty="0">
                <a:latin typeface="Times New Roman"/>
              </a:rPr>
              <a:t>2.    Functional Requirements:</a:t>
            </a:r>
          </a:p>
          <a:p>
            <a:pPr marL="473456" indent="-228600" eaLnBrk="1" fontAlgn="auto" hangingPunct="1">
              <a:lnSpc>
                <a:spcPts val="1992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i="1" dirty="0">
                <a:latin typeface="Times New Roman"/>
              </a:rPr>
              <a:t>•    Live BBC News Integration: Real-time retrieval and display of news articles from the BBC network.</a:t>
            </a:r>
          </a:p>
          <a:p>
            <a:pPr marL="473456" indent="-228600" eaLnBrk="1" fontAlgn="auto" hangingPunct="1">
              <a:lnSpc>
                <a:spcPts val="1968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i="1" dirty="0">
                <a:latin typeface="Times New Roman"/>
              </a:rPr>
              <a:t>•    Search Functionality: A robust search bar enabling users to find news articles based on specific keywords.</a:t>
            </a:r>
          </a:p>
          <a:p>
            <a:pPr marL="473456" indent="-228600" eaLnBrk="1" fontAlgn="auto" hangingPunct="1">
              <a:lnSpc>
                <a:spcPts val="1968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i="1" dirty="0">
                <a:latin typeface="Times New Roman"/>
              </a:rPr>
              <a:t>•    Navigation Menus: Intuitive navigation menus for easy exploration of news categories and sections.</a:t>
            </a:r>
          </a:p>
          <a:p>
            <a:pPr marL="473456" indent="-228600" eaLnBrk="1" fontAlgn="auto" hangingPunct="1">
              <a:lnSpc>
                <a:spcPts val="1992"/>
              </a:lnSpc>
              <a:spcBef>
                <a:spcPts val="0"/>
              </a:spcBef>
              <a:spcAft>
                <a:spcPts val="2310"/>
              </a:spcAft>
              <a:defRPr/>
            </a:pPr>
            <a:r>
              <a:rPr lang="en-US" sz="1600" i="1" dirty="0">
                <a:latin typeface="Times New Roman"/>
              </a:rPr>
              <a:t>•    User Authentication: Secure user authentication and account management functionalities.</a:t>
            </a:r>
          </a:p>
          <a:p>
            <a:pPr algn="just" eaLnBrk="1" fontAlgn="auto" hangingPunct="1">
              <a:spcBef>
                <a:spcPts val="0"/>
              </a:spcBef>
              <a:spcAft>
                <a:spcPts val="1050"/>
              </a:spcAft>
              <a:defRPr/>
            </a:pPr>
            <a:r>
              <a:rPr lang="en-US" sz="1600" i="1" dirty="0">
                <a:latin typeface="Times New Roman"/>
              </a:rPr>
              <a:t>3.    Validation and Verification:</a:t>
            </a:r>
          </a:p>
          <a:p>
            <a:pPr marL="473456" indent="-228600" eaLnBrk="1" fontAlgn="auto" hangingPunct="1">
              <a:lnSpc>
                <a:spcPts val="1968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i="1" dirty="0">
                <a:latin typeface="Times New Roman"/>
              </a:rPr>
              <a:t>•    Testing Strategy: Comprehensive testing of functionalities to ensure they meet specified requirements.</a:t>
            </a:r>
          </a:p>
          <a:p>
            <a:pPr marL="473456" indent="-228600" eaLnBrk="1" fontAlgn="auto" hangingPunct="1">
              <a:lnSpc>
                <a:spcPts val="1992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i="1" dirty="0">
                <a:latin typeface="Times New Roman"/>
              </a:rPr>
              <a:t>•    Acceptance Criteria: Clear criteria for determining whether the implemented system fulfills the project objectives.</a:t>
            </a:r>
          </a:p>
        </p:txBody>
      </p:sp>
    </p:spTree>
    <p:extLst>
      <p:ext uri="{BB962C8B-B14F-4D97-AF65-F5344CB8AC3E}">
        <p14:creationId xmlns:p14="http://schemas.microsoft.com/office/powerpoint/2010/main" val="122615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bcde2">
            <a:hlinkClick r:id="" action="ppaction://media"/>
            <a:extLst>
              <a:ext uri="{FF2B5EF4-FFF2-40B4-BE49-F238E27FC236}">
                <a16:creationId xmlns:a16="http://schemas.microsoft.com/office/drawing/2014/main" id="{390EFA9C-6845-2BD0-0455-D0BA33C674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58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53A52-0CDA-8097-A4F4-1C63DB3A8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189892"/>
            <a:ext cx="10364451" cy="1596177"/>
          </a:xfrm>
        </p:spPr>
        <p:txBody>
          <a:bodyPr>
            <a:normAutofit/>
          </a:bodyPr>
          <a:lstStyle/>
          <a:p>
            <a:r>
              <a:rPr lang="en-IN" sz="4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</a:t>
            </a:r>
            <a:br>
              <a:rPr lang="en-IN" sz="4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D250EE-0425-7CDF-787F-2A2B2CCAC3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73" y="2738438"/>
            <a:ext cx="10363200" cy="194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ts val="1963"/>
              </a:lnSpc>
              <a:spcBef>
                <a:spcPts val="7138"/>
              </a:spcBef>
              <a:spcAft>
                <a:spcPts val="2313"/>
              </a:spcAft>
            </a:pPr>
            <a:r>
              <a:rPr lang="en-US" altLang="en-US" sz="1600" i="1" cap="none" dirty="0">
                <a:latin typeface="Times New Roman" panose="02020603050405020304" pitchFamily="18" charset="0"/>
              </a:rPr>
              <a:t>In conclusion, the development and implementation of the </a:t>
            </a:r>
            <a:r>
              <a:rPr lang="en-US" altLang="en-US" sz="1600" i="1" cap="none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cap="none" dirty="0">
                <a:latin typeface="Times New Roman" panose="02020603050405020304" pitchFamily="18" charset="0"/>
              </a:rPr>
              <a:t> news website mark a significant milestone in providing users with a seamless and immersive platform for accessing live BBC news updates. Through meticulous design, robust implementation, and thorough testing, </a:t>
            </a:r>
            <a:r>
              <a:rPr lang="en-US" altLang="en-US" sz="1600" i="1" cap="none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cap="none" dirty="0">
                <a:latin typeface="Times New Roman" panose="02020603050405020304" pitchFamily="18" charset="0"/>
              </a:rPr>
              <a:t> has emerged as a reliable source of </a:t>
            </a:r>
            <a:r>
              <a:rPr lang="en-US" altLang="en-US" sz="1600" i="1" cap="none" dirty="0" err="1">
                <a:latin typeface="Times New Roman" panose="02020603050405020304" pitchFamily="18" charset="0"/>
              </a:rPr>
              <a:t>realtime</a:t>
            </a:r>
            <a:r>
              <a:rPr lang="en-US" altLang="en-US" sz="1600" i="1" cap="none" dirty="0">
                <a:latin typeface="Times New Roman" panose="02020603050405020304" pitchFamily="18" charset="0"/>
              </a:rPr>
              <a:t> information, offering users a user-friendly interface and intuitive features for navigating through diverse news topics.</a:t>
            </a:r>
          </a:p>
          <a:p>
            <a:pPr eaLnBrk="1" hangingPunct="1">
              <a:lnSpc>
                <a:spcPts val="1963"/>
              </a:lnSpc>
              <a:spcBef>
                <a:spcPts val="7138"/>
              </a:spcBef>
              <a:spcAft>
                <a:spcPts val="2313"/>
              </a:spcAft>
            </a:pPr>
            <a:endParaRPr lang="en-US" altLang="en-US" sz="1600" i="1" dirty="0">
              <a:latin typeface="Times New Roman" panose="02020603050405020304" pitchFamily="18" charset="0"/>
            </a:endParaRPr>
          </a:p>
          <a:p>
            <a:pPr marL="0" indent="0" eaLnBrk="1" hangingPunct="1">
              <a:lnSpc>
                <a:spcPts val="1963"/>
              </a:lnSpc>
              <a:spcBef>
                <a:spcPts val="7138"/>
              </a:spcBef>
              <a:spcAft>
                <a:spcPts val="2313"/>
              </a:spcAft>
              <a:buNone/>
            </a:pPr>
            <a:endParaRPr lang="en-US" altLang="en-US" sz="1600" i="1" dirty="0">
              <a:latin typeface="Times New Roman" panose="02020603050405020304" pitchFamily="18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1CF4C23-8AB3-8E9D-798F-3EBF2E30D6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774" y="4386263"/>
            <a:ext cx="10363200" cy="194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5pPr>
            <a:lvl6pPr marL="2514600" indent="-2286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6pPr>
            <a:lvl7pPr marL="2971800" indent="-2286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7pPr>
            <a:lvl8pPr marL="3429000" indent="-2286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8pPr>
            <a:lvl9pPr marL="3886200" indent="-22860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marL="0" indent="0">
              <a:lnSpc>
                <a:spcPts val="1963"/>
              </a:lnSpc>
              <a:spcBef>
                <a:spcPts val="7138"/>
              </a:spcBef>
              <a:spcAft>
                <a:spcPts val="2313"/>
              </a:spcAft>
              <a:buFont typeface="Arial" panose="020B0604020202020204" pitchFamily="34" charset="0"/>
              <a:buNone/>
            </a:pPr>
            <a:endParaRPr lang="en-US" altLang="en-US" sz="1600" i="1" dirty="0">
              <a:latin typeface="Times New Roman" panose="02020603050405020304" pitchFamily="18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022F1886-DADD-9ED0-24A2-B7BDAA946E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772" y="4029075"/>
            <a:ext cx="10363199" cy="1481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 eaLnBrk="1" hangingPunct="1">
              <a:lnSpc>
                <a:spcPts val="1963"/>
              </a:lnSpc>
              <a:spcBef>
                <a:spcPts val="2313"/>
              </a:spcBef>
              <a:buFont typeface="Arial" panose="020B0604020202020204" pitchFamily="34" charset="0"/>
              <a:buChar char="•"/>
            </a:pPr>
            <a:r>
              <a:rPr lang="en-US" altLang="en-US" sz="1600" i="1" dirty="0">
                <a:latin typeface="Times New Roman" panose="02020603050405020304" pitchFamily="18" charset="0"/>
              </a:rPr>
              <a:t>In conclusion, the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news website represents not only a successful implementation of a minor project but also a promising platform for delivering timely and relevant news content to users worldwide. By embracing innovation, user-centric design, and continuous improvement,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WhiteRose</a:t>
            </a:r>
            <a:r>
              <a:rPr lang="en-US" altLang="en-US" sz="1600" i="1" dirty="0">
                <a:latin typeface="Times New Roman" panose="02020603050405020304" pitchFamily="18" charset="0"/>
              </a:rPr>
              <a:t> is poised to become a leading destination for news consumption in the digital age.</a:t>
            </a:r>
          </a:p>
        </p:txBody>
      </p:sp>
    </p:spTree>
    <p:extLst>
      <p:ext uri="{BB962C8B-B14F-4D97-AF65-F5344CB8AC3E}">
        <p14:creationId xmlns:p14="http://schemas.microsoft.com/office/powerpoint/2010/main" val="3578978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A3097-F109-A7F1-DE24-947B366D7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762608"/>
          </a:xfrm>
        </p:spPr>
        <p:txBody>
          <a:bodyPr>
            <a:normAutofit fontScale="90000"/>
          </a:bodyPr>
          <a:lstStyle/>
          <a:p>
            <a:r>
              <a:rPr lang="en-US" altLang="en-US" sz="4800" b="1" u="sng" dirty="0">
                <a:latin typeface="Times New Roman" panose="02020603050405020304" pitchFamily="18" charset="0"/>
              </a:rPr>
              <a:t>REFERENCES/BIBLIOGRAPHY</a:t>
            </a:r>
            <a:br>
              <a:rPr lang="en-US" altLang="en-US" sz="4800" b="1" u="sng" dirty="0">
                <a:latin typeface="Times New Roman" panose="02020603050405020304" pitchFamily="18" charset="0"/>
              </a:rPr>
            </a:br>
            <a:endParaRPr lang="en-IN" sz="4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A02430B-1B6C-DC29-BF3A-0D874A81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773" y="1733551"/>
            <a:ext cx="10364451" cy="47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8125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ts val="1988"/>
              </a:lnSpc>
              <a:spcBef>
                <a:spcPts val="4200"/>
              </a:spcBef>
            </a:pPr>
            <a:r>
              <a:rPr lang="en-US" altLang="en-US" sz="1600" i="1" dirty="0">
                <a:latin typeface="Times New Roman" panose="02020603050405020304" pitchFamily="18" charset="0"/>
              </a:rPr>
              <a:t>1. MDN Web Docs. (n.d.). HTML: Hypertext Markup Language. Retrieved from</a:t>
            </a:r>
            <a:r>
              <a:rPr lang="en-US" altLang="en-US" sz="1600" i="1" dirty="0">
                <a:latin typeface="Times New Roman" panose="02020603050405020304" pitchFamily="18" charset="0"/>
                <a:hlinkClick r:id="rId2"/>
              </a:rPr>
              <a:t> </a:t>
            </a:r>
            <a:r>
              <a:rPr lang="en-US" altLang="en-US" sz="1600" i="1" u="sng" dirty="0">
                <a:solidFill>
                  <a:srgbClr val="0563C1"/>
                </a:solidFill>
                <a:latin typeface="Times New Roman" panose="02020603050405020304" pitchFamily="18" charset="0"/>
                <a:hlinkClick r:id="rId2"/>
              </a:rPr>
              <a:t>https://developer. mozilla.org/</a:t>
            </a:r>
            <a:r>
              <a:rPr lang="en-US" altLang="en-US" sz="1600" i="1" u="sng" dirty="0" err="1">
                <a:solidFill>
                  <a:srgbClr val="0563C1"/>
                </a:solidFill>
                <a:latin typeface="Times New Roman" panose="02020603050405020304" pitchFamily="18" charset="0"/>
                <a:hlinkClick r:id="rId2"/>
              </a:rPr>
              <a:t>en</a:t>
            </a:r>
            <a:r>
              <a:rPr lang="en-US" altLang="en-US" sz="1600" i="1" u="sng" dirty="0">
                <a:solidFill>
                  <a:srgbClr val="0563C1"/>
                </a:solidFill>
                <a:latin typeface="Times New Roman" panose="02020603050405020304" pitchFamily="18" charset="0"/>
                <a:hlinkClick r:id="rId2"/>
              </a:rPr>
              <a:t>-</a:t>
            </a:r>
            <a:r>
              <a:rPr lang="en-US" altLang="en-US" sz="1600" i="1" dirty="0">
                <a:solidFill>
                  <a:srgbClr val="0563C1"/>
                </a:solidFill>
                <a:latin typeface="Times New Roman" panose="02020603050405020304" pitchFamily="18" charset="0"/>
                <a:hlinkClick r:id="rId2"/>
              </a:rPr>
              <a:t>US/docs/Web/HTML</a:t>
            </a:r>
          </a:p>
          <a:p>
            <a:pPr eaLnBrk="1" hangingPunct="1">
              <a:lnSpc>
                <a:spcPts val="1988"/>
              </a:lnSpc>
              <a:spcBef>
                <a:spcPts val="4200"/>
              </a:spcBef>
            </a:pPr>
            <a:endParaRPr lang="en-US" altLang="en-US" sz="1600" i="1" u="sng" dirty="0">
              <a:solidFill>
                <a:srgbClr val="0563C1"/>
              </a:solidFill>
              <a:latin typeface="Times New Roman" panose="02020603050405020304" pitchFamily="18" charset="0"/>
              <a:hlinkClick r:id="rId2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9A6D3F65-6DFF-4406-B334-B1B1E69F0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250" y="2489809"/>
            <a:ext cx="1036445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4765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ts val="1988"/>
              </a:lnSpc>
              <a:spcBef>
                <a:spcPts val="1888"/>
              </a:spcBef>
              <a:spcAft>
                <a:spcPts val="2525"/>
              </a:spcAft>
            </a:pPr>
            <a:r>
              <a:rPr lang="en-US" altLang="en-US" sz="1600" i="1" dirty="0">
                <a:latin typeface="Times New Roman" panose="02020603050405020304" pitchFamily="18" charset="0"/>
              </a:rPr>
              <a:t>2. MDN Web Docs. (n.d.). CSS: Cascading Style Sheets. Retrieved from</a:t>
            </a:r>
            <a:r>
              <a:rPr lang="en-US" altLang="en-US" sz="1600" i="1" dirty="0">
                <a:latin typeface="Times New Roman" panose="02020603050405020304" pitchFamily="18" charset="0"/>
                <a:hlinkClick r:id="rId3"/>
              </a:rPr>
              <a:t> </a:t>
            </a:r>
            <a:r>
              <a:rPr lang="en-US" altLang="en-US" sz="1600" i="1" u="sng" dirty="0">
                <a:solidFill>
                  <a:srgbClr val="0563C1"/>
                </a:solidFill>
                <a:latin typeface="Times New Roman" panose="02020603050405020304" pitchFamily="18" charset="0"/>
                <a:hlinkClick r:id="rId3"/>
              </a:rPr>
              <a:t>https://developer. mozilla.org/</a:t>
            </a:r>
            <a:r>
              <a:rPr lang="en-US" altLang="en-US" sz="1600" i="1" u="sng" dirty="0" err="1">
                <a:solidFill>
                  <a:srgbClr val="0563C1"/>
                </a:solidFill>
                <a:latin typeface="Times New Roman" panose="02020603050405020304" pitchFamily="18" charset="0"/>
                <a:hlinkClick r:id="rId3"/>
              </a:rPr>
              <a:t>en</a:t>
            </a:r>
            <a:r>
              <a:rPr lang="en-US" altLang="en-US" sz="1600" i="1" u="sng" dirty="0">
                <a:solidFill>
                  <a:srgbClr val="0563C1"/>
                </a:solidFill>
                <a:latin typeface="Times New Roman" panose="02020603050405020304" pitchFamily="18" charset="0"/>
                <a:hlinkClick r:id="rId3"/>
              </a:rPr>
              <a:t>- US/docs/Web/CSS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68F639ED-FB86-EEC4-D112-9737CABD2A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250" y="2970821"/>
            <a:ext cx="10420974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44475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ts val="1988"/>
              </a:lnSpc>
              <a:spcBef>
                <a:spcPts val="2525"/>
              </a:spcBef>
              <a:spcAft>
                <a:spcPts val="1263"/>
              </a:spcAft>
            </a:pPr>
            <a:r>
              <a:rPr lang="en-US" altLang="en-US" sz="1600" i="1" dirty="0">
                <a:latin typeface="Times New Roman" panose="02020603050405020304" pitchFamily="18" charset="0"/>
              </a:rPr>
              <a:t>3. MDN Web Docs. (n.d.). JavaScript. Retrieved from </a:t>
            </a:r>
            <a:r>
              <a:rPr lang="en-US" altLang="en-US" sz="1600" i="1" u="sng" dirty="0">
                <a:solidFill>
                  <a:srgbClr val="0563C1"/>
                </a:solidFill>
                <a:latin typeface="Times New Roman" panose="02020603050405020304" pitchFamily="18" charset="0"/>
                <a:hlinkClick r:id="rId4"/>
              </a:rPr>
              <a:t>https://developer. mozilla.org/</a:t>
            </a:r>
            <a:r>
              <a:rPr lang="en-US" altLang="en-US" sz="1600" i="1" u="sng" dirty="0" err="1">
                <a:solidFill>
                  <a:srgbClr val="0563C1"/>
                </a:solidFill>
                <a:latin typeface="Times New Roman" panose="02020603050405020304" pitchFamily="18" charset="0"/>
                <a:hlinkClick r:id="rId4"/>
              </a:rPr>
              <a:t>en</a:t>
            </a:r>
            <a:r>
              <a:rPr lang="en-US" altLang="en-US" sz="1600" i="1" u="sng" dirty="0">
                <a:solidFill>
                  <a:srgbClr val="0563C1"/>
                </a:solidFill>
                <a:latin typeface="Times New Roman" panose="02020603050405020304" pitchFamily="18" charset="0"/>
                <a:hlinkClick r:id="rId4"/>
              </a:rPr>
              <a:t>- US/docs/Web/JavaScript</a:t>
            </a:r>
          </a:p>
          <a:p>
            <a:pPr eaLnBrk="1" hangingPunct="1">
              <a:lnSpc>
                <a:spcPts val="1988"/>
              </a:lnSpc>
              <a:spcAft>
                <a:spcPts val="2525"/>
              </a:spcAft>
            </a:pPr>
            <a:r>
              <a:rPr lang="en-US" altLang="en-US" sz="1600" i="1" dirty="0">
                <a:latin typeface="Times New Roman" panose="02020603050405020304" pitchFamily="18" charset="0"/>
              </a:rPr>
              <a:t>4. News API Documentation. (n.d.). Retrieved from </a:t>
            </a:r>
            <a:r>
              <a:rPr lang="en-US" altLang="en-US" sz="1600" i="1" u="sng" dirty="0">
                <a:solidFill>
                  <a:srgbClr val="0563C1"/>
                </a:solidFill>
                <a:latin typeface="Times New Roman" panose="02020603050405020304" pitchFamily="18" charset="0"/>
                <a:hlinkClick r:id="rId5"/>
              </a:rPr>
              <a:t>https://newsapi.org/docs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7D2C8D-659D-2A07-102A-F46D7B1AECBE}"/>
              </a:ext>
            </a:extLst>
          </p:cNvPr>
          <p:cNvSpPr/>
          <p:nvPr/>
        </p:nvSpPr>
        <p:spPr>
          <a:xfrm>
            <a:off x="857250" y="3815371"/>
            <a:ext cx="10364450" cy="1458913"/>
          </a:xfrm>
          <a:prstGeom prst="rect">
            <a:avLst/>
          </a:prstGeom>
        </p:spPr>
        <p:txBody>
          <a:bodyPr lIns="0" tIns="0" rIns="0" bIns="0"/>
          <a:lstStyle/>
          <a:p>
            <a:pPr algn="just" eaLnBrk="1" fontAlgn="auto" hangingPunct="1">
              <a:spcBef>
                <a:spcPts val="2520"/>
              </a:spcBef>
              <a:spcAft>
                <a:spcPts val="1890"/>
              </a:spcAft>
              <a:defRPr/>
            </a:pPr>
            <a:r>
              <a:rPr lang="en-US" sz="1600" i="1" dirty="0">
                <a:latin typeface="Times New Roman"/>
              </a:rPr>
              <a:t>5. BBC News. (n.d.). Retrieved from</a:t>
            </a:r>
            <a:r>
              <a:rPr lang="en-US" sz="1600" i="1" dirty="0">
                <a:latin typeface="Times New Roman"/>
                <a:hlinkClick r:id="rId6"/>
              </a:rPr>
              <a:t> </a:t>
            </a:r>
            <a:r>
              <a:rPr lang="en-US" sz="1600" i="1" u="sng" dirty="0">
                <a:solidFill>
                  <a:srgbClr val="0563C1"/>
                </a:solidFill>
                <a:latin typeface="Times New Roman"/>
                <a:hlinkClick r:id="rId6"/>
              </a:rPr>
              <a:t>https://www.bbc.com/news</a:t>
            </a:r>
          </a:p>
          <a:p>
            <a:pPr marL="245364" indent="-228600" eaLnBrk="1" fontAlgn="auto" hangingPunct="1">
              <a:lnSpc>
                <a:spcPts val="1992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i="1" dirty="0">
                <a:latin typeface="Times New Roman"/>
              </a:rPr>
              <a:t>6. Nielsen Norman Group. (n.d.). Usability 101: Introduction to Usability. Retrieved from</a:t>
            </a:r>
          </a:p>
          <a:p>
            <a:pPr marL="245364" algn="just" eaLnBrk="1" fontAlgn="auto" hangingPunct="1">
              <a:lnSpc>
                <a:spcPts val="1992"/>
              </a:lnSpc>
              <a:spcBef>
                <a:spcPts val="0"/>
              </a:spcBef>
              <a:spcAft>
                <a:spcPts val="2520"/>
              </a:spcAft>
              <a:defRPr/>
            </a:pPr>
            <a:r>
              <a:rPr lang="en-US" sz="1600" i="1" u="sng" dirty="0">
                <a:solidFill>
                  <a:srgbClr val="0563C1"/>
                </a:solidFill>
                <a:latin typeface="Times New Roman"/>
                <a:hlinkClick r:id="rId7"/>
              </a:rPr>
              <a:t>https://www. nngroup.com/articles/usability-101-introduction-to-usability/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EA2272F8-184A-C07A-D556-9F5CF15DE3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0300" y="7824788"/>
            <a:ext cx="5280025" cy="1481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44475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ts val="1963"/>
              </a:lnSpc>
              <a:spcBef>
                <a:spcPts val="2525"/>
              </a:spcBef>
              <a:spcAft>
                <a:spcPts val="1263"/>
              </a:spcAft>
            </a:pPr>
            <a:r>
              <a:rPr lang="en-US" altLang="en-US" sz="1600" i="1" dirty="0">
                <a:latin typeface="Times New Roman" panose="02020603050405020304" pitchFamily="18" charset="0"/>
              </a:rPr>
              <a:t>7.    W3C. (n.d.). Web Content Accessibility Guidelines (WCAG) Overview. </a:t>
            </a:r>
            <a:r>
              <a:rPr lang="en-US" altLang="en-US" sz="1600" i="1" u="sng" dirty="0">
                <a:latin typeface="Times New Roman" panose="02020603050405020304" pitchFamily="18" charset="0"/>
              </a:rPr>
              <a:t>Retrieved from</a:t>
            </a:r>
            <a:r>
              <a:rPr lang="en-US" altLang="en-US" sz="1600" i="1" u="sng" dirty="0">
                <a:latin typeface="Times New Roman" panose="02020603050405020304" pitchFamily="18" charset="0"/>
                <a:hlinkClick r:id="rId8"/>
              </a:rPr>
              <a:t> </a:t>
            </a:r>
            <a:r>
              <a:rPr lang="en-US" altLang="en-US" sz="1600" i="1" u="sng" dirty="0">
                <a:solidFill>
                  <a:srgbClr val="0563C1"/>
                </a:solidFill>
                <a:latin typeface="Times New Roman" panose="02020603050405020304" pitchFamily="18" charset="0"/>
                <a:hlinkClick r:id="rId8"/>
              </a:rPr>
              <a:t>https://www.w3.org/WAI/standards-guidelines/wcag/</a:t>
            </a:r>
          </a:p>
          <a:p>
            <a:pPr eaLnBrk="1" hangingPunct="1">
              <a:lnSpc>
                <a:spcPts val="1963"/>
              </a:lnSpc>
            </a:pPr>
            <a:r>
              <a:rPr lang="en-US" altLang="en-US" sz="1600" i="1" dirty="0">
                <a:latin typeface="Times New Roman" panose="02020603050405020304" pitchFamily="18" charset="0"/>
              </a:rPr>
              <a:t>8.    Google </a:t>
            </a:r>
            <a:r>
              <a:rPr lang="en-US" altLang="en-US" sz="1600" i="1" dirty="0" err="1">
                <a:latin typeface="Times New Roman" panose="02020603050405020304" pitchFamily="18" charset="0"/>
              </a:rPr>
              <a:t>PageSpeedInsights</a:t>
            </a:r>
            <a:r>
              <a:rPr lang="en-US" altLang="en-US" sz="1600" i="1" dirty="0">
                <a:latin typeface="Times New Roman" panose="02020603050405020304" pitchFamily="18" charset="0"/>
              </a:rPr>
              <a:t>. (n.d.). Retrieved from </a:t>
            </a:r>
            <a:r>
              <a:rPr lang="en-US" altLang="en-US" sz="1600" i="1" u="sng" dirty="0">
                <a:solidFill>
                  <a:srgbClr val="0563C1"/>
                </a:solidFill>
                <a:latin typeface="Times New Roman" panose="02020603050405020304" pitchFamily="18" charset="0"/>
                <a:hlinkClick r:id="rId9"/>
              </a:rPr>
              <a:t>https://developers.google.com/speed/pagespeed/insights/</a:t>
            </a:r>
          </a:p>
        </p:txBody>
      </p:sp>
    </p:spTree>
    <p:extLst>
      <p:ext uri="{BB962C8B-B14F-4D97-AF65-F5344CB8AC3E}">
        <p14:creationId xmlns:p14="http://schemas.microsoft.com/office/powerpoint/2010/main" val="337885472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43</TotalTime>
  <Words>960</Words>
  <Application>Microsoft Office PowerPoint</Application>
  <PresentationFormat>Widescreen</PresentationFormat>
  <Paragraphs>43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Times New Roman</vt:lpstr>
      <vt:lpstr>Tw Cen MT</vt:lpstr>
      <vt:lpstr>Droplet</vt:lpstr>
      <vt:lpstr>MINOR PROJECT PRESENTATION</vt:lpstr>
      <vt:lpstr>PowerPoint Presentation</vt:lpstr>
      <vt:lpstr>PowerPoint Presentation</vt:lpstr>
      <vt:lpstr>PowerPoint Presentation</vt:lpstr>
      <vt:lpstr>REQUIREMENT ANALYSIS AND SYSTEM SPECIFICATION</vt:lpstr>
      <vt:lpstr>PowerPoint Presentation</vt:lpstr>
      <vt:lpstr>CONCLUSION &amp;  FUTURE SCOPE</vt:lpstr>
      <vt:lpstr>REFERENCES/BIBLIOGRAPHY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MINOR PROJECT PRESENTATION</dc:title>
  <dc:creator>Tushar Bhatt</dc:creator>
  <cp:lastModifiedBy>Tushar Bhatt</cp:lastModifiedBy>
  <cp:revision>1</cp:revision>
  <dcterms:created xsi:type="dcterms:W3CDTF">2024-05-09T03:46:14Z</dcterms:created>
  <dcterms:modified xsi:type="dcterms:W3CDTF">2024-05-09T04:30:02Z</dcterms:modified>
</cp:coreProperties>
</file>

<file path=docProps/thumbnail.jpeg>
</file>